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2" r:id="rId7"/>
    <p:sldId id="263" r:id="rId8"/>
    <p:sldId id="264" r:id="rId9"/>
    <p:sldId id="261" r:id="rId10"/>
  </p:sldIdLst>
  <p:sldSz cx="12192000" cy="6858000"/>
  <p:notesSz cx="6858000" cy="9144000"/>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94"/>
  </p:normalViewPr>
  <p:slideViewPr>
    <p:cSldViewPr snapToGrid="0" snapToObjects="1">
      <p:cViewPr>
        <p:scale>
          <a:sx n="110" d="100"/>
          <a:sy n="110" d="100"/>
        </p:scale>
        <p:origin x="1176"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C2054-4748-0B47-9D8A-35063333E34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N"/>
          </a:p>
        </p:txBody>
      </p:sp>
      <p:sp>
        <p:nvSpPr>
          <p:cNvPr id="3" name="Subtitle 2">
            <a:extLst>
              <a:ext uri="{FF2B5EF4-FFF2-40B4-BE49-F238E27FC236}">
                <a16:creationId xmlns:a16="http://schemas.microsoft.com/office/drawing/2014/main" id="{2D5C604F-C867-6C49-A248-77B96B63D5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4" name="Date Placeholder 3">
            <a:extLst>
              <a:ext uri="{FF2B5EF4-FFF2-40B4-BE49-F238E27FC236}">
                <a16:creationId xmlns:a16="http://schemas.microsoft.com/office/drawing/2014/main" id="{014A025D-F30E-0C4C-AB77-4BF32D27F743}"/>
              </a:ext>
            </a:extLst>
          </p:cNvPr>
          <p:cNvSpPr>
            <a:spLocks noGrp="1"/>
          </p:cNvSpPr>
          <p:nvPr>
            <p:ph type="dt" sz="half" idx="10"/>
          </p:nvPr>
        </p:nvSpPr>
        <p:spPr/>
        <p:txBody>
          <a:bodyPr/>
          <a:lstStyle/>
          <a:p>
            <a:fld id="{0D011FB4-324E-E443-9798-6C42460C2932}" type="datetimeFigureOut">
              <a:rPr lang="en-CN" smtClean="0"/>
              <a:t>2020/4/6</a:t>
            </a:fld>
            <a:endParaRPr lang="en-CN"/>
          </a:p>
        </p:txBody>
      </p:sp>
      <p:sp>
        <p:nvSpPr>
          <p:cNvPr id="5" name="Footer Placeholder 4">
            <a:extLst>
              <a:ext uri="{FF2B5EF4-FFF2-40B4-BE49-F238E27FC236}">
                <a16:creationId xmlns:a16="http://schemas.microsoft.com/office/drawing/2014/main" id="{1B40F28C-5EAE-5F49-93CE-E5C673AD0C7E}"/>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5AD9F8CD-7B28-2E4B-9BD5-3E115BFBF23F}"/>
              </a:ext>
            </a:extLst>
          </p:cNvPr>
          <p:cNvSpPr>
            <a:spLocks noGrp="1"/>
          </p:cNvSpPr>
          <p:nvPr>
            <p:ph type="sldNum" sz="quarter" idx="12"/>
          </p:nvPr>
        </p:nvSpPr>
        <p:spPr/>
        <p:txBody>
          <a:bodyPr/>
          <a:lstStyle/>
          <a:p>
            <a:fld id="{E90055E4-A9D6-BF4E-A466-AB558C993831}" type="slidenum">
              <a:rPr lang="en-CN" smtClean="0"/>
              <a:t>‹#›</a:t>
            </a:fld>
            <a:endParaRPr lang="en-CN"/>
          </a:p>
        </p:txBody>
      </p:sp>
    </p:spTree>
    <p:extLst>
      <p:ext uri="{BB962C8B-B14F-4D97-AF65-F5344CB8AC3E}">
        <p14:creationId xmlns:p14="http://schemas.microsoft.com/office/powerpoint/2010/main" val="2050840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A9AED-B1F3-CF44-AAA5-60FBE5B070F1}"/>
              </a:ext>
            </a:extLst>
          </p:cNvPr>
          <p:cNvSpPr>
            <a:spLocks noGrp="1"/>
          </p:cNvSpPr>
          <p:nvPr>
            <p:ph type="title"/>
          </p:nvPr>
        </p:nvSpPr>
        <p:spPr/>
        <p:txBody>
          <a:bodyPr/>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AAC01A48-CD49-4542-B0A0-52FEBBE4B62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1F5B873A-9BB0-8A48-835F-6AB2FF30CB40}"/>
              </a:ext>
            </a:extLst>
          </p:cNvPr>
          <p:cNvSpPr>
            <a:spLocks noGrp="1"/>
          </p:cNvSpPr>
          <p:nvPr>
            <p:ph type="dt" sz="half" idx="10"/>
          </p:nvPr>
        </p:nvSpPr>
        <p:spPr/>
        <p:txBody>
          <a:bodyPr/>
          <a:lstStyle/>
          <a:p>
            <a:fld id="{0D011FB4-324E-E443-9798-6C42460C2932}" type="datetimeFigureOut">
              <a:rPr lang="en-CN" smtClean="0"/>
              <a:t>2020/4/6</a:t>
            </a:fld>
            <a:endParaRPr lang="en-CN"/>
          </a:p>
        </p:txBody>
      </p:sp>
      <p:sp>
        <p:nvSpPr>
          <p:cNvPr id="5" name="Footer Placeholder 4">
            <a:extLst>
              <a:ext uri="{FF2B5EF4-FFF2-40B4-BE49-F238E27FC236}">
                <a16:creationId xmlns:a16="http://schemas.microsoft.com/office/drawing/2014/main" id="{F332D921-9C45-7741-8589-343148C1A20A}"/>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EC08DFD0-9461-A943-964E-0860D86BEC81}"/>
              </a:ext>
            </a:extLst>
          </p:cNvPr>
          <p:cNvSpPr>
            <a:spLocks noGrp="1"/>
          </p:cNvSpPr>
          <p:nvPr>
            <p:ph type="sldNum" sz="quarter" idx="12"/>
          </p:nvPr>
        </p:nvSpPr>
        <p:spPr/>
        <p:txBody>
          <a:bodyPr/>
          <a:lstStyle/>
          <a:p>
            <a:fld id="{E90055E4-A9D6-BF4E-A466-AB558C993831}" type="slidenum">
              <a:rPr lang="en-CN" smtClean="0"/>
              <a:t>‹#›</a:t>
            </a:fld>
            <a:endParaRPr lang="en-CN"/>
          </a:p>
        </p:txBody>
      </p:sp>
    </p:spTree>
    <p:extLst>
      <p:ext uri="{BB962C8B-B14F-4D97-AF65-F5344CB8AC3E}">
        <p14:creationId xmlns:p14="http://schemas.microsoft.com/office/powerpoint/2010/main" val="3036275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D098DB-02E6-3449-B4FA-6DBD72340C7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66F90990-41CF-F44A-8B99-861147C1EB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15818CE2-DD77-9948-A1B6-AB2FB2F917C6}"/>
              </a:ext>
            </a:extLst>
          </p:cNvPr>
          <p:cNvSpPr>
            <a:spLocks noGrp="1"/>
          </p:cNvSpPr>
          <p:nvPr>
            <p:ph type="dt" sz="half" idx="10"/>
          </p:nvPr>
        </p:nvSpPr>
        <p:spPr/>
        <p:txBody>
          <a:bodyPr/>
          <a:lstStyle/>
          <a:p>
            <a:fld id="{0D011FB4-324E-E443-9798-6C42460C2932}" type="datetimeFigureOut">
              <a:rPr lang="en-CN" smtClean="0"/>
              <a:t>2020/4/6</a:t>
            </a:fld>
            <a:endParaRPr lang="en-CN"/>
          </a:p>
        </p:txBody>
      </p:sp>
      <p:sp>
        <p:nvSpPr>
          <p:cNvPr id="5" name="Footer Placeholder 4">
            <a:extLst>
              <a:ext uri="{FF2B5EF4-FFF2-40B4-BE49-F238E27FC236}">
                <a16:creationId xmlns:a16="http://schemas.microsoft.com/office/drawing/2014/main" id="{1CF81070-83C7-5742-8438-8DF667FD6B98}"/>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C9AE0B14-6444-0C45-A871-633487F6AC8C}"/>
              </a:ext>
            </a:extLst>
          </p:cNvPr>
          <p:cNvSpPr>
            <a:spLocks noGrp="1"/>
          </p:cNvSpPr>
          <p:nvPr>
            <p:ph type="sldNum" sz="quarter" idx="12"/>
          </p:nvPr>
        </p:nvSpPr>
        <p:spPr/>
        <p:txBody>
          <a:bodyPr/>
          <a:lstStyle/>
          <a:p>
            <a:fld id="{E90055E4-A9D6-BF4E-A466-AB558C993831}" type="slidenum">
              <a:rPr lang="en-CN" smtClean="0"/>
              <a:t>‹#›</a:t>
            </a:fld>
            <a:endParaRPr lang="en-CN"/>
          </a:p>
        </p:txBody>
      </p:sp>
    </p:spTree>
    <p:extLst>
      <p:ext uri="{BB962C8B-B14F-4D97-AF65-F5344CB8AC3E}">
        <p14:creationId xmlns:p14="http://schemas.microsoft.com/office/powerpoint/2010/main" val="4113415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0712E-1343-7047-9C63-5B30E1185298}"/>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FCE1B24B-C552-AF40-A48D-525CD91228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AA0A8E91-C55F-124D-9D82-3AA48237609C}"/>
              </a:ext>
            </a:extLst>
          </p:cNvPr>
          <p:cNvSpPr>
            <a:spLocks noGrp="1"/>
          </p:cNvSpPr>
          <p:nvPr>
            <p:ph type="dt" sz="half" idx="10"/>
          </p:nvPr>
        </p:nvSpPr>
        <p:spPr/>
        <p:txBody>
          <a:bodyPr/>
          <a:lstStyle/>
          <a:p>
            <a:fld id="{0D011FB4-324E-E443-9798-6C42460C2932}" type="datetimeFigureOut">
              <a:rPr lang="en-CN" smtClean="0"/>
              <a:t>2020/4/6</a:t>
            </a:fld>
            <a:endParaRPr lang="en-CN"/>
          </a:p>
        </p:txBody>
      </p:sp>
      <p:sp>
        <p:nvSpPr>
          <p:cNvPr id="5" name="Footer Placeholder 4">
            <a:extLst>
              <a:ext uri="{FF2B5EF4-FFF2-40B4-BE49-F238E27FC236}">
                <a16:creationId xmlns:a16="http://schemas.microsoft.com/office/drawing/2014/main" id="{1234932A-F233-444C-9522-172EF11D7F99}"/>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E07FFFD6-87D4-8A49-B4FC-D18B3A0554FD}"/>
              </a:ext>
            </a:extLst>
          </p:cNvPr>
          <p:cNvSpPr>
            <a:spLocks noGrp="1"/>
          </p:cNvSpPr>
          <p:nvPr>
            <p:ph type="sldNum" sz="quarter" idx="12"/>
          </p:nvPr>
        </p:nvSpPr>
        <p:spPr/>
        <p:txBody>
          <a:bodyPr/>
          <a:lstStyle/>
          <a:p>
            <a:fld id="{E90055E4-A9D6-BF4E-A466-AB558C993831}" type="slidenum">
              <a:rPr lang="en-CN" smtClean="0"/>
              <a:t>‹#›</a:t>
            </a:fld>
            <a:endParaRPr lang="en-CN"/>
          </a:p>
        </p:txBody>
      </p:sp>
    </p:spTree>
    <p:extLst>
      <p:ext uri="{BB962C8B-B14F-4D97-AF65-F5344CB8AC3E}">
        <p14:creationId xmlns:p14="http://schemas.microsoft.com/office/powerpoint/2010/main" val="1650523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89D5E-7ACE-EE48-AFEC-391117BD4E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N"/>
          </a:p>
        </p:txBody>
      </p:sp>
      <p:sp>
        <p:nvSpPr>
          <p:cNvPr id="3" name="Text Placeholder 2">
            <a:extLst>
              <a:ext uri="{FF2B5EF4-FFF2-40B4-BE49-F238E27FC236}">
                <a16:creationId xmlns:a16="http://schemas.microsoft.com/office/drawing/2014/main" id="{7CF2F8EB-D08C-C347-91F3-BF40784ECE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6C1C845-E6D1-3241-8C32-5000AD27A70C}"/>
              </a:ext>
            </a:extLst>
          </p:cNvPr>
          <p:cNvSpPr>
            <a:spLocks noGrp="1"/>
          </p:cNvSpPr>
          <p:nvPr>
            <p:ph type="dt" sz="half" idx="10"/>
          </p:nvPr>
        </p:nvSpPr>
        <p:spPr/>
        <p:txBody>
          <a:bodyPr/>
          <a:lstStyle/>
          <a:p>
            <a:fld id="{0D011FB4-324E-E443-9798-6C42460C2932}" type="datetimeFigureOut">
              <a:rPr lang="en-CN" smtClean="0"/>
              <a:t>2020/4/6</a:t>
            </a:fld>
            <a:endParaRPr lang="en-CN"/>
          </a:p>
        </p:txBody>
      </p:sp>
      <p:sp>
        <p:nvSpPr>
          <p:cNvPr id="5" name="Footer Placeholder 4">
            <a:extLst>
              <a:ext uri="{FF2B5EF4-FFF2-40B4-BE49-F238E27FC236}">
                <a16:creationId xmlns:a16="http://schemas.microsoft.com/office/drawing/2014/main" id="{4D8898A9-21C8-3F4F-B9AE-C08DC53532DB}"/>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833F3303-A260-A141-B6E4-7DD72C9DF70F}"/>
              </a:ext>
            </a:extLst>
          </p:cNvPr>
          <p:cNvSpPr>
            <a:spLocks noGrp="1"/>
          </p:cNvSpPr>
          <p:nvPr>
            <p:ph type="sldNum" sz="quarter" idx="12"/>
          </p:nvPr>
        </p:nvSpPr>
        <p:spPr/>
        <p:txBody>
          <a:bodyPr/>
          <a:lstStyle/>
          <a:p>
            <a:fld id="{E90055E4-A9D6-BF4E-A466-AB558C993831}" type="slidenum">
              <a:rPr lang="en-CN" smtClean="0"/>
              <a:t>‹#›</a:t>
            </a:fld>
            <a:endParaRPr lang="en-CN"/>
          </a:p>
        </p:txBody>
      </p:sp>
    </p:spTree>
    <p:extLst>
      <p:ext uri="{BB962C8B-B14F-4D97-AF65-F5344CB8AC3E}">
        <p14:creationId xmlns:p14="http://schemas.microsoft.com/office/powerpoint/2010/main" val="2041593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C37C6-13A8-9443-9040-DF59D1DC1B7D}"/>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28234D7A-09A7-3C4D-AAE8-8C83F02DC7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Content Placeholder 3">
            <a:extLst>
              <a:ext uri="{FF2B5EF4-FFF2-40B4-BE49-F238E27FC236}">
                <a16:creationId xmlns:a16="http://schemas.microsoft.com/office/drawing/2014/main" id="{8FC71E3F-C167-D344-9462-1BA73745DE4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Date Placeholder 4">
            <a:extLst>
              <a:ext uri="{FF2B5EF4-FFF2-40B4-BE49-F238E27FC236}">
                <a16:creationId xmlns:a16="http://schemas.microsoft.com/office/drawing/2014/main" id="{52D0C381-302F-CA47-87FD-2F8BE0364294}"/>
              </a:ext>
            </a:extLst>
          </p:cNvPr>
          <p:cNvSpPr>
            <a:spLocks noGrp="1"/>
          </p:cNvSpPr>
          <p:nvPr>
            <p:ph type="dt" sz="half" idx="10"/>
          </p:nvPr>
        </p:nvSpPr>
        <p:spPr/>
        <p:txBody>
          <a:bodyPr/>
          <a:lstStyle/>
          <a:p>
            <a:fld id="{0D011FB4-324E-E443-9798-6C42460C2932}" type="datetimeFigureOut">
              <a:rPr lang="en-CN" smtClean="0"/>
              <a:t>2020/4/6</a:t>
            </a:fld>
            <a:endParaRPr lang="en-CN"/>
          </a:p>
        </p:txBody>
      </p:sp>
      <p:sp>
        <p:nvSpPr>
          <p:cNvPr id="6" name="Footer Placeholder 5">
            <a:extLst>
              <a:ext uri="{FF2B5EF4-FFF2-40B4-BE49-F238E27FC236}">
                <a16:creationId xmlns:a16="http://schemas.microsoft.com/office/drawing/2014/main" id="{2128F82F-0109-1341-8C92-5857E506626F}"/>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F77F5CC9-D31D-304E-A686-090CEE04AF3A}"/>
              </a:ext>
            </a:extLst>
          </p:cNvPr>
          <p:cNvSpPr>
            <a:spLocks noGrp="1"/>
          </p:cNvSpPr>
          <p:nvPr>
            <p:ph type="sldNum" sz="quarter" idx="12"/>
          </p:nvPr>
        </p:nvSpPr>
        <p:spPr/>
        <p:txBody>
          <a:bodyPr/>
          <a:lstStyle/>
          <a:p>
            <a:fld id="{E90055E4-A9D6-BF4E-A466-AB558C993831}" type="slidenum">
              <a:rPr lang="en-CN" smtClean="0"/>
              <a:t>‹#›</a:t>
            </a:fld>
            <a:endParaRPr lang="en-CN"/>
          </a:p>
        </p:txBody>
      </p:sp>
    </p:spTree>
    <p:extLst>
      <p:ext uri="{BB962C8B-B14F-4D97-AF65-F5344CB8AC3E}">
        <p14:creationId xmlns:p14="http://schemas.microsoft.com/office/powerpoint/2010/main" val="3322491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DE701-8E47-D349-8065-5732779A5238}"/>
              </a:ext>
            </a:extLst>
          </p:cNvPr>
          <p:cNvSpPr>
            <a:spLocks noGrp="1"/>
          </p:cNvSpPr>
          <p:nvPr>
            <p:ph type="title"/>
          </p:nvPr>
        </p:nvSpPr>
        <p:spPr>
          <a:xfrm>
            <a:off x="839788" y="365125"/>
            <a:ext cx="10515600" cy="1325563"/>
          </a:xfrm>
        </p:spPr>
        <p:txBody>
          <a:bodyPr/>
          <a:lstStyle/>
          <a:p>
            <a:r>
              <a:rPr lang="en-US"/>
              <a:t>Click to edit Master title style</a:t>
            </a:r>
            <a:endParaRPr lang="en-CN"/>
          </a:p>
        </p:txBody>
      </p:sp>
      <p:sp>
        <p:nvSpPr>
          <p:cNvPr id="3" name="Text Placeholder 2">
            <a:extLst>
              <a:ext uri="{FF2B5EF4-FFF2-40B4-BE49-F238E27FC236}">
                <a16:creationId xmlns:a16="http://schemas.microsoft.com/office/drawing/2014/main" id="{2D6EACF9-BC2C-574C-87A9-4C02F0F64C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DDE401-64CB-6741-867A-16DF5A0082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Text Placeholder 4">
            <a:extLst>
              <a:ext uri="{FF2B5EF4-FFF2-40B4-BE49-F238E27FC236}">
                <a16:creationId xmlns:a16="http://schemas.microsoft.com/office/drawing/2014/main" id="{830C5355-D132-E947-A59D-56D2FC4F15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92AD64-B435-9F45-BF17-69A5F5D7EF7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7" name="Date Placeholder 6">
            <a:extLst>
              <a:ext uri="{FF2B5EF4-FFF2-40B4-BE49-F238E27FC236}">
                <a16:creationId xmlns:a16="http://schemas.microsoft.com/office/drawing/2014/main" id="{3C6003BF-50BC-2345-9255-AEA7ED5030D1}"/>
              </a:ext>
            </a:extLst>
          </p:cNvPr>
          <p:cNvSpPr>
            <a:spLocks noGrp="1"/>
          </p:cNvSpPr>
          <p:nvPr>
            <p:ph type="dt" sz="half" idx="10"/>
          </p:nvPr>
        </p:nvSpPr>
        <p:spPr/>
        <p:txBody>
          <a:bodyPr/>
          <a:lstStyle/>
          <a:p>
            <a:fld id="{0D011FB4-324E-E443-9798-6C42460C2932}" type="datetimeFigureOut">
              <a:rPr lang="en-CN" smtClean="0"/>
              <a:t>2020/4/6</a:t>
            </a:fld>
            <a:endParaRPr lang="en-CN"/>
          </a:p>
        </p:txBody>
      </p:sp>
      <p:sp>
        <p:nvSpPr>
          <p:cNvPr id="8" name="Footer Placeholder 7">
            <a:extLst>
              <a:ext uri="{FF2B5EF4-FFF2-40B4-BE49-F238E27FC236}">
                <a16:creationId xmlns:a16="http://schemas.microsoft.com/office/drawing/2014/main" id="{0BF8ADC9-C856-184C-94E9-F6E33EAF06D3}"/>
              </a:ext>
            </a:extLst>
          </p:cNvPr>
          <p:cNvSpPr>
            <a:spLocks noGrp="1"/>
          </p:cNvSpPr>
          <p:nvPr>
            <p:ph type="ftr" sz="quarter" idx="11"/>
          </p:nvPr>
        </p:nvSpPr>
        <p:spPr/>
        <p:txBody>
          <a:bodyPr/>
          <a:lstStyle/>
          <a:p>
            <a:endParaRPr lang="en-CN"/>
          </a:p>
        </p:txBody>
      </p:sp>
      <p:sp>
        <p:nvSpPr>
          <p:cNvPr id="9" name="Slide Number Placeholder 8">
            <a:extLst>
              <a:ext uri="{FF2B5EF4-FFF2-40B4-BE49-F238E27FC236}">
                <a16:creationId xmlns:a16="http://schemas.microsoft.com/office/drawing/2014/main" id="{7C5CC31C-1B0F-714A-BB9E-6D6ED2F7650E}"/>
              </a:ext>
            </a:extLst>
          </p:cNvPr>
          <p:cNvSpPr>
            <a:spLocks noGrp="1"/>
          </p:cNvSpPr>
          <p:nvPr>
            <p:ph type="sldNum" sz="quarter" idx="12"/>
          </p:nvPr>
        </p:nvSpPr>
        <p:spPr/>
        <p:txBody>
          <a:bodyPr/>
          <a:lstStyle/>
          <a:p>
            <a:fld id="{E90055E4-A9D6-BF4E-A466-AB558C993831}" type="slidenum">
              <a:rPr lang="en-CN" smtClean="0"/>
              <a:t>‹#›</a:t>
            </a:fld>
            <a:endParaRPr lang="en-CN"/>
          </a:p>
        </p:txBody>
      </p:sp>
    </p:spTree>
    <p:extLst>
      <p:ext uri="{BB962C8B-B14F-4D97-AF65-F5344CB8AC3E}">
        <p14:creationId xmlns:p14="http://schemas.microsoft.com/office/powerpoint/2010/main" val="907666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AC8AB-8E93-E545-9BD0-34A783522582}"/>
              </a:ext>
            </a:extLst>
          </p:cNvPr>
          <p:cNvSpPr>
            <a:spLocks noGrp="1"/>
          </p:cNvSpPr>
          <p:nvPr>
            <p:ph type="title"/>
          </p:nvPr>
        </p:nvSpPr>
        <p:spPr/>
        <p:txBody>
          <a:bodyPr/>
          <a:lstStyle/>
          <a:p>
            <a:r>
              <a:rPr lang="en-US"/>
              <a:t>Click to edit Master title style</a:t>
            </a:r>
            <a:endParaRPr lang="en-CN"/>
          </a:p>
        </p:txBody>
      </p:sp>
      <p:sp>
        <p:nvSpPr>
          <p:cNvPr id="3" name="Date Placeholder 2">
            <a:extLst>
              <a:ext uri="{FF2B5EF4-FFF2-40B4-BE49-F238E27FC236}">
                <a16:creationId xmlns:a16="http://schemas.microsoft.com/office/drawing/2014/main" id="{BDF904C2-6D18-BF42-8A5B-EC67BC5C5278}"/>
              </a:ext>
            </a:extLst>
          </p:cNvPr>
          <p:cNvSpPr>
            <a:spLocks noGrp="1"/>
          </p:cNvSpPr>
          <p:nvPr>
            <p:ph type="dt" sz="half" idx="10"/>
          </p:nvPr>
        </p:nvSpPr>
        <p:spPr/>
        <p:txBody>
          <a:bodyPr/>
          <a:lstStyle/>
          <a:p>
            <a:fld id="{0D011FB4-324E-E443-9798-6C42460C2932}" type="datetimeFigureOut">
              <a:rPr lang="en-CN" smtClean="0"/>
              <a:t>2020/4/6</a:t>
            </a:fld>
            <a:endParaRPr lang="en-CN"/>
          </a:p>
        </p:txBody>
      </p:sp>
      <p:sp>
        <p:nvSpPr>
          <p:cNvPr id="4" name="Footer Placeholder 3">
            <a:extLst>
              <a:ext uri="{FF2B5EF4-FFF2-40B4-BE49-F238E27FC236}">
                <a16:creationId xmlns:a16="http://schemas.microsoft.com/office/drawing/2014/main" id="{67624208-C33F-0D4A-890C-7CDCBA715E3D}"/>
              </a:ext>
            </a:extLst>
          </p:cNvPr>
          <p:cNvSpPr>
            <a:spLocks noGrp="1"/>
          </p:cNvSpPr>
          <p:nvPr>
            <p:ph type="ftr" sz="quarter" idx="11"/>
          </p:nvPr>
        </p:nvSpPr>
        <p:spPr/>
        <p:txBody>
          <a:bodyPr/>
          <a:lstStyle/>
          <a:p>
            <a:endParaRPr lang="en-CN"/>
          </a:p>
        </p:txBody>
      </p:sp>
      <p:sp>
        <p:nvSpPr>
          <p:cNvPr id="5" name="Slide Number Placeholder 4">
            <a:extLst>
              <a:ext uri="{FF2B5EF4-FFF2-40B4-BE49-F238E27FC236}">
                <a16:creationId xmlns:a16="http://schemas.microsoft.com/office/drawing/2014/main" id="{67FF1AC1-DCF4-9A4B-A33C-1F1C17E22EBC}"/>
              </a:ext>
            </a:extLst>
          </p:cNvPr>
          <p:cNvSpPr>
            <a:spLocks noGrp="1"/>
          </p:cNvSpPr>
          <p:nvPr>
            <p:ph type="sldNum" sz="quarter" idx="12"/>
          </p:nvPr>
        </p:nvSpPr>
        <p:spPr/>
        <p:txBody>
          <a:bodyPr/>
          <a:lstStyle/>
          <a:p>
            <a:fld id="{E90055E4-A9D6-BF4E-A466-AB558C993831}" type="slidenum">
              <a:rPr lang="en-CN" smtClean="0"/>
              <a:t>‹#›</a:t>
            </a:fld>
            <a:endParaRPr lang="en-CN"/>
          </a:p>
        </p:txBody>
      </p:sp>
    </p:spTree>
    <p:extLst>
      <p:ext uri="{BB962C8B-B14F-4D97-AF65-F5344CB8AC3E}">
        <p14:creationId xmlns:p14="http://schemas.microsoft.com/office/powerpoint/2010/main" val="1036890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50F165-64F1-704B-97E5-DF9B3600FBD6}"/>
              </a:ext>
            </a:extLst>
          </p:cNvPr>
          <p:cNvSpPr>
            <a:spLocks noGrp="1"/>
          </p:cNvSpPr>
          <p:nvPr>
            <p:ph type="dt" sz="half" idx="10"/>
          </p:nvPr>
        </p:nvSpPr>
        <p:spPr/>
        <p:txBody>
          <a:bodyPr/>
          <a:lstStyle/>
          <a:p>
            <a:fld id="{0D011FB4-324E-E443-9798-6C42460C2932}" type="datetimeFigureOut">
              <a:rPr lang="en-CN" smtClean="0"/>
              <a:t>2020/4/6</a:t>
            </a:fld>
            <a:endParaRPr lang="en-CN"/>
          </a:p>
        </p:txBody>
      </p:sp>
      <p:sp>
        <p:nvSpPr>
          <p:cNvPr id="3" name="Footer Placeholder 2">
            <a:extLst>
              <a:ext uri="{FF2B5EF4-FFF2-40B4-BE49-F238E27FC236}">
                <a16:creationId xmlns:a16="http://schemas.microsoft.com/office/drawing/2014/main" id="{BD9850B1-FD73-5E48-865F-8833858F5232}"/>
              </a:ext>
            </a:extLst>
          </p:cNvPr>
          <p:cNvSpPr>
            <a:spLocks noGrp="1"/>
          </p:cNvSpPr>
          <p:nvPr>
            <p:ph type="ftr" sz="quarter" idx="11"/>
          </p:nvPr>
        </p:nvSpPr>
        <p:spPr/>
        <p:txBody>
          <a:bodyPr/>
          <a:lstStyle/>
          <a:p>
            <a:endParaRPr lang="en-CN"/>
          </a:p>
        </p:txBody>
      </p:sp>
      <p:sp>
        <p:nvSpPr>
          <p:cNvPr id="4" name="Slide Number Placeholder 3">
            <a:extLst>
              <a:ext uri="{FF2B5EF4-FFF2-40B4-BE49-F238E27FC236}">
                <a16:creationId xmlns:a16="http://schemas.microsoft.com/office/drawing/2014/main" id="{2439FF20-2B22-414D-B36C-997956CC6598}"/>
              </a:ext>
            </a:extLst>
          </p:cNvPr>
          <p:cNvSpPr>
            <a:spLocks noGrp="1"/>
          </p:cNvSpPr>
          <p:nvPr>
            <p:ph type="sldNum" sz="quarter" idx="12"/>
          </p:nvPr>
        </p:nvSpPr>
        <p:spPr/>
        <p:txBody>
          <a:bodyPr/>
          <a:lstStyle/>
          <a:p>
            <a:fld id="{E90055E4-A9D6-BF4E-A466-AB558C993831}" type="slidenum">
              <a:rPr lang="en-CN" smtClean="0"/>
              <a:t>‹#›</a:t>
            </a:fld>
            <a:endParaRPr lang="en-CN"/>
          </a:p>
        </p:txBody>
      </p:sp>
    </p:spTree>
    <p:extLst>
      <p:ext uri="{BB962C8B-B14F-4D97-AF65-F5344CB8AC3E}">
        <p14:creationId xmlns:p14="http://schemas.microsoft.com/office/powerpoint/2010/main" val="3636327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31449-D6C0-3844-9A99-4E800953F8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Content Placeholder 2">
            <a:extLst>
              <a:ext uri="{FF2B5EF4-FFF2-40B4-BE49-F238E27FC236}">
                <a16:creationId xmlns:a16="http://schemas.microsoft.com/office/drawing/2014/main" id="{7F88C90E-2B8B-3B49-8A27-F96265FA84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Text Placeholder 3">
            <a:extLst>
              <a:ext uri="{FF2B5EF4-FFF2-40B4-BE49-F238E27FC236}">
                <a16:creationId xmlns:a16="http://schemas.microsoft.com/office/drawing/2014/main" id="{E12A30F6-CB69-8A40-A710-73333FC978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02374E-5254-FE4D-8786-29B2EFBF4200}"/>
              </a:ext>
            </a:extLst>
          </p:cNvPr>
          <p:cNvSpPr>
            <a:spLocks noGrp="1"/>
          </p:cNvSpPr>
          <p:nvPr>
            <p:ph type="dt" sz="half" idx="10"/>
          </p:nvPr>
        </p:nvSpPr>
        <p:spPr/>
        <p:txBody>
          <a:bodyPr/>
          <a:lstStyle/>
          <a:p>
            <a:fld id="{0D011FB4-324E-E443-9798-6C42460C2932}" type="datetimeFigureOut">
              <a:rPr lang="en-CN" smtClean="0"/>
              <a:t>2020/4/6</a:t>
            </a:fld>
            <a:endParaRPr lang="en-CN"/>
          </a:p>
        </p:txBody>
      </p:sp>
      <p:sp>
        <p:nvSpPr>
          <p:cNvPr id="6" name="Footer Placeholder 5">
            <a:extLst>
              <a:ext uri="{FF2B5EF4-FFF2-40B4-BE49-F238E27FC236}">
                <a16:creationId xmlns:a16="http://schemas.microsoft.com/office/drawing/2014/main" id="{B714B368-6E70-8A4E-B864-D2007E1DE7A3}"/>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52B3A89D-8B9E-4742-9771-EA6310FFA10E}"/>
              </a:ext>
            </a:extLst>
          </p:cNvPr>
          <p:cNvSpPr>
            <a:spLocks noGrp="1"/>
          </p:cNvSpPr>
          <p:nvPr>
            <p:ph type="sldNum" sz="quarter" idx="12"/>
          </p:nvPr>
        </p:nvSpPr>
        <p:spPr/>
        <p:txBody>
          <a:bodyPr/>
          <a:lstStyle/>
          <a:p>
            <a:fld id="{E90055E4-A9D6-BF4E-A466-AB558C993831}" type="slidenum">
              <a:rPr lang="en-CN" smtClean="0"/>
              <a:t>‹#›</a:t>
            </a:fld>
            <a:endParaRPr lang="en-CN"/>
          </a:p>
        </p:txBody>
      </p:sp>
    </p:spTree>
    <p:extLst>
      <p:ext uri="{BB962C8B-B14F-4D97-AF65-F5344CB8AC3E}">
        <p14:creationId xmlns:p14="http://schemas.microsoft.com/office/powerpoint/2010/main" val="827226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05EFD-EDB8-B04A-B19B-E0FFD456B7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Picture Placeholder 2">
            <a:extLst>
              <a:ext uri="{FF2B5EF4-FFF2-40B4-BE49-F238E27FC236}">
                <a16:creationId xmlns:a16="http://schemas.microsoft.com/office/drawing/2014/main" id="{9CB43A23-567A-B943-A3DD-34AC462DA6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N"/>
          </a:p>
        </p:txBody>
      </p:sp>
      <p:sp>
        <p:nvSpPr>
          <p:cNvPr id="4" name="Text Placeholder 3">
            <a:extLst>
              <a:ext uri="{FF2B5EF4-FFF2-40B4-BE49-F238E27FC236}">
                <a16:creationId xmlns:a16="http://schemas.microsoft.com/office/drawing/2014/main" id="{F229E37E-A2C8-5449-9EB8-A59DA810CA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C445E5-D059-3241-8407-B8D3671E681E}"/>
              </a:ext>
            </a:extLst>
          </p:cNvPr>
          <p:cNvSpPr>
            <a:spLocks noGrp="1"/>
          </p:cNvSpPr>
          <p:nvPr>
            <p:ph type="dt" sz="half" idx="10"/>
          </p:nvPr>
        </p:nvSpPr>
        <p:spPr/>
        <p:txBody>
          <a:bodyPr/>
          <a:lstStyle/>
          <a:p>
            <a:fld id="{0D011FB4-324E-E443-9798-6C42460C2932}" type="datetimeFigureOut">
              <a:rPr lang="en-CN" smtClean="0"/>
              <a:t>2020/4/6</a:t>
            </a:fld>
            <a:endParaRPr lang="en-CN"/>
          </a:p>
        </p:txBody>
      </p:sp>
      <p:sp>
        <p:nvSpPr>
          <p:cNvPr id="6" name="Footer Placeholder 5">
            <a:extLst>
              <a:ext uri="{FF2B5EF4-FFF2-40B4-BE49-F238E27FC236}">
                <a16:creationId xmlns:a16="http://schemas.microsoft.com/office/drawing/2014/main" id="{F915D594-8F63-7842-8319-6095C06272FD}"/>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B18DE65A-E7BD-5F43-9640-8D3ED6987260}"/>
              </a:ext>
            </a:extLst>
          </p:cNvPr>
          <p:cNvSpPr>
            <a:spLocks noGrp="1"/>
          </p:cNvSpPr>
          <p:nvPr>
            <p:ph type="sldNum" sz="quarter" idx="12"/>
          </p:nvPr>
        </p:nvSpPr>
        <p:spPr/>
        <p:txBody>
          <a:bodyPr/>
          <a:lstStyle/>
          <a:p>
            <a:fld id="{E90055E4-A9D6-BF4E-A466-AB558C993831}" type="slidenum">
              <a:rPr lang="en-CN" smtClean="0"/>
              <a:t>‹#›</a:t>
            </a:fld>
            <a:endParaRPr lang="en-CN"/>
          </a:p>
        </p:txBody>
      </p:sp>
    </p:spTree>
    <p:extLst>
      <p:ext uri="{BB962C8B-B14F-4D97-AF65-F5344CB8AC3E}">
        <p14:creationId xmlns:p14="http://schemas.microsoft.com/office/powerpoint/2010/main" val="1825484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3162F4-C43C-834C-AFCA-26CC4A4ABB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N"/>
          </a:p>
        </p:txBody>
      </p:sp>
      <p:sp>
        <p:nvSpPr>
          <p:cNvPr id="3" name="Text Placeholder 2">
            <a:extLst>
              <a:ext uri="{FF2B5EF4-FFF2-40B4-BE49-F238E27FC236}">
                <a16:creationId xmlns:a16="http://schemas.microsoft.com/office/drawing/2014/main" id="{A24F02BF-A4F0-BD48-9EFE-79B122A0D2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0BC44FF6-9F76-164A-821E-684AF02B0A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011FB4-324E-E443-9798-6C42460C2932}" type="datetimeFigureOut">
              <a:rPr lang="en-CN" smtClean="0"/>
              <a:t>2020/4/6</a:t>
            </a:fld>
            <a:endParaRPr lang="en-CN"/>
          </a:p>
        </p:txBody>
      </p:sp>
      <p:sp>
        <p:nvSpPr>
          <p:cNvPr id="5" name="Footer Placeholder 4">
            <a:extLst>
              <a:ext uri="{FF2B5EF4-FFF2-40B4-BE49-F238E27FC236}">
                <a16:creationId xmlns:a16="http://schemas.microsoft.com/office/drawing/2014/main" id="{049E2FBA-4563-7240-9176-EC54947A6B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N"/>
          </a:p>
        </p:txBody>
      </p:sp>
      <p:sp>
        <p:nvSpPr>
          <p:cNvPr id="6" name="Slide Number Placeholder 5">
            <a:extLst>
              <a:ext uri="{FF2B5EF4-FFF2-40B4-BE49-F238E27FC236}">
                <a16:creationId xmlns:a16="http://schemas.microsoft.com/office/drawing/2014/main" id="{128973C6-D29D-A945-9253-1F3D73E3A0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0055E4-A9D6-BF4E-A466-AB558C993831}" type="slidenum">
              <a:rPr lang="en-CN" smtClean="0"/>
              <a:t>‹#›</a:t>
            </a:fld>
            <a:endParaRPr lang="en-CN"/>
          </a:p>
        </p:txBody>
      </p:sp>
    </p:spTree>
    <p:extLst>
      <p:ext uri="{BB962C8B-B14F-4D97-AF65-F5344CB8AC3E}">
        <p14:creationId xmlns:p14="http://schemas.microsoft.com/office/powerpoint/2010/main" val="18693293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AF611-F05F-2144-9FBB-2448BF935FF4}"/>
              </a:ext>
            </a:extLst>
          </p:cNvPr>
          <p:cNvSpPr>
            <a:spLocks noGrp="1"/>
          </p:cNvSpPr>
          <p:nvPr>
            <p:ph type="ctrTitle"/>
          </p:nvPr>
        </p:nvSpPr>
        <p:spPr/>
        <p:txBody>
          <a:bodyPr>
            <a:normAutofit/>
          </a:bodyPr>
          <a:lstStyle/>
          <a:p>
            <a:r>
              <a:rPr lang="en-US" sz="3600" dirty="0"/>
              <a:t>Capstone Project - The Battle of Neighborhoods</a:t>
            </a:r>
            <a:r>
              <a:rPr lang="en-CN" sz="3600" dirty="0"/>
              <a:t> </a:t>
            </a:r>
          </a:p>
        </p:txBody>
      </p:sp>
      <p:sp>
        <p:nvSpPr>
          <p:cNvPr id="3" name="Subtitle 2">
            <a:extLst>
              <a:ext uri="{FF2B5EF4-FFF2-40B4-BE49-F238E27FC236}">
                <a16:creationId xmlns:a16="http://schemas.microsoft.com/office/drawing/2014/main" id="{89196186-33D8-C042-87C3-22374546E84A}"/>
              </a:ext>
            </a:extLst>
          </p:cNvPr>
          <p:cNvSpPr>
            <a:spLocks noGrp="1"/>
          </p:cNvSpPr>
          <p:nvPr>
            <p:ph type="subTitle" idx="1"/>
          </p:nvPr>
        </p:nvSpPr>
        <p:spPr/>
        <p:txBody>
          <a:bodyPr/>
          <a:lstStyle/>
          <a:p>
            <a:r>
              <a:rPr lang="en-CN" dirty="0"/>
              <a:t>Bo Xue</a:t>
            </a:r>
          </a:p>
        </p:txBody>
      </p:sp>
    </p:spTree>
    <p:extLst>
      <p:ext uri="{BB962C8B-B14F-4D97-AF65-F5344CB8AC3E}">
        <p14:creationId xmlns:p14="http://schemas.microsoft.com/office/powerpoint/2010/main" val="2959843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DB244-57DE-A34F-9F69-ADFF2DBFEB32}"/>
              </a:ext>
            </a:extLst>
          </p:cNvPr>
          <p:cNvSpPr>
            <a:spLocks noGrp="1"/>
          </p:cNvSpPr>
          <p:nvPr>
            <p:ph type="title"/>
          </p:nvPr>
        </p:nvSpPr>
        <p:spPr/>
        <p:txBody>
          <a:bodyPr/>
          <a:lstStyle/>
          <a:p>
            <a:r>
              <a:rPr lang="en-CN" dirty="0"/>
              <a:t>Introduction/Business Problem</a:t>
            </a:r>
          </a:p>
        </p:txBody>
      </p:sp>
      <p:sp>
        <p:nvSpPr>
          <p:cNvPr id="3" name="Content Placeholder 2">
            <a:extLst>
              <a:ext uri="{FF2B5EF4-FFF2-40B4-BE49-F238E27FC236}">
                <a16:creationId xmlns:a16="http://schemas.microsoft.com/office/drawing/2014/main" id="{FC2F3ADC-9BBC-5C4D-B750-EC2E8CEE106E}"/>
              </a:ext>
            </a:extLst>
          </p:cNvPr>
          <p:cNvSpPr>
            <a:spLocks noGrp="1"/>
          </p:cNvSpPr>
          <p:nvPr>
            <p:ph idx="1"/>
          </p:nvPr>
        </p:nvSpPr>
        <p:spPr>
          <a:xfrm>
            <a:off x="838199" y="1825625"/>
            <a:ext cx="10671313" cy="4351338"/>
          </a:xfrm>
        </p:spPr>
        <p:txBody>
          <a:bodyPr>
            <a:normAutofit/>
          </a:bodyPr>
          <a:lstStyle/>
          <a:p>
            <a:r>
              <a:rPr lang="en-US" sz="2000" dirty="0"/>
              <a:t>Asian cuisine is also very popular in the US, especially cities full of Asian immigrants, like the Silicon Valley in California.</a:t>
            </a:r>
          </a:p>
          <a:p>
            <a:r>
              <a:rPr lang="en-US" sz="2000" dirty="0"/>
              <a:t>Bubble tea is growing more and more popular, bubble tea stores often have a long queue in some hot business areas</a:t>
            </a:r>
          </a:p>
          <a:p>
            <a:r>
              <a:rPr lang="en-US" sz="2000" dirty="0"/>
              <a:t>This project aims to find the best location to open a business in a city in Silicon Valley, San Jose, CA</a:t>
            </a:r>
          </a:p>
          <a:p>
            <a:r>
              <a:rPr lang="en-US" sz="2000" dirty="0"/>
              <a:t>It’s important to know if it is profitable prior to launching any business, so this report will try to gather data about similar businesses in the neighborhood and potential customer distribution, competitors, etc. </a:t>
            </a:r>
          </a:p>
          <a:p>
            <a:r>
              <a:rPr lang="en-US" sz="2000" dirty="0"/>
              <a:t>The data can be used as part of a business plan to support making decision.</a:t>
            </a:r>
            <a:endParaRPr lang="en-CN" sz="2000" dirty="0"/>
          </a:p>
        </p:txBody>
      </p:sp>
    </p:spTree>
    <p:extLst>
      <p:ext uri="{BB962C8B-B14F-4D97-AF65-F5344CB8AC3E}">
        <p14:creationId xmlns:p14="http://schemas.microsoft.com/office/powerpoint/2010/main" val="5098913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DB244-57DE-A34F-9F69-ADFF2DBFEB32}"/>
              </a:ext>
            </a:extLst>
          </p:cNvPr>
          <p:cNvSpPr>
            <a:spLocks noGrp="1"/>
          </p:cNvSpPr>
          <p:nvPr>
            <p:ph type="title"/>
          </p:nvPr>
        </p:nvSpPr>
        <p:spPr/>
        <p:txBody>
          <a:bodyPr/>
          <a:lstStyle/>
          <a:p>
            <a:r>
              <a:rPr lang="en-CN" dirty="0"/>
              <a:t>Data Descritpion</a:t>
            </a:r>
          </a:p>
        </p:txBody>
      </p:sp>
      <p:sp>
        <p:nvSpPr>
          <p:cNvPr id="3" name="Content Placeholder 2">
            <a:extLst>
              <a:ext uri="{FF2B5EF4-FFF2-40B4-BE49-F238E27FC236}">
                <a16:creationId xmlns:a16="http://schemas.microsoft.com/office/drawing/2014/main" id="{FC2F3ADC-9BBC-5C4D-B750-EC2E8CEE106E}"/>
              </a:ext>
            </a:extLst>
          </p:cNvPr>
          <p:cNvSpPr>
            <a:spLocks noGrp="1"/>
          </p:cNvSpPr>
          <p:nvPr>
            <p:ph idx="1"/>
          </p:nvPr>
        </p:nvSpPr>
        <p:spPr>
          <a:xfrm>
            <a:off x="838199" y="1825625"/>
            <a:ext cx="10671313" cy="4351338"/>
          </a:xfrm>
        </p:spPr>
        <p:txBody>
          <a:bodyPr>
            <a:normAutofit/>
          </a:bodyPr>
          <a:lstStyle/>
          <a:p>
            <a:pPr>
              <a:lnSpc>
                <a:spcPct val="100000"/>
              </a:lnSpc>
            </a:pPr>
            <a:r>
              <a:rPr lang="en-US" sz="2000" dirty="0"/>
              <a:t>I will use Foursquare API to find venues:</a:t>
            </a:r>
          </a:p>
          <a:p>
            <a:pPr>
              <a:lnSpc>
                <a:spcPct val="100000"/>
              </a:lnSpc>
            </a:pPr>
            <a:r>
              <a:rPr lang="en-US" sz="2000" dirty="0"/>
              <a:t>For competitor study</a:t>
            </a:r>
          </a:p>
          <a:p>
            <a:pPr lvl="1">
              <a:lnSpc>
                <a:spcPct val="100000"/>
              </a:lnSpc>
            </a:pPr>
            <a:r>
              <a:rPr lang="en-US" sz="1600" dirty="0"/>
              <a:t>Existing Bubble Tea shops around the neighborhoods in San Jose</a:t>
            </a:r>
          </a:p>
          <a:p>
            <a:pPr lvl="1">
              <a:lnSpc>
                <a:spcPct val="100000"/>
              </a:lnSpc>
            </a:pPr>
            <a:r>
              <a:rPr lang="en-US" sz="1600" dirty="0"/>
              <a:t>Similar businesses around the neighborhoods in San Jose</a:t>
            </a:r>
          </a:p>
          <a:p>
            <a:pPr>
              <a:lnSpc>
                <a:spcPct val="100000"/>
              </a:lnSpc>
            </a:pPr>
            <a:r>
              <a:rPr lang="en-US" sz="2000" dirty="0"/>
              <a:t>For potential customer distribution study</a:t>
            </a:r>
          </a:p>
          <a:p>
            <a:pPr lvl="1">
              <a:lnSpc>
                <a:spcPct val="100000"/>
              </a:lnSpc>
            </a:pPr>
            <a:r>
              <a:rPr lang="en-US" sz="1600" dirty="0"/>
              <a:t>Universities around the neighborhoods in San Jose</a:t>
            </a:r>
          </a:p>
          <a:p>
            <a:pPr lvl="1">
              <a:lnSpc>
                <a:spcPct val="100000"/>
              </a:lnSpc>
            </a:pPr>
            <a:r>
              <a:rPr lang="en-US" sz="1600" dirty="0"/>
              <a:t>Companies around the neighborhoods in San Jose</a:t>
            </a:r>
          </a:p>
          <a:p>
            <a:pPr>
              <a:lnSpc>
                <a:spcPct val="100000"/>
              </a:lnSpc>
            </a:pPr>
            <a:r>
              <a:rPr lang="en-US" sz="2000" dirty="0"/>
              <a:t>Data visualization: I will use folium the map rendering library to visualize the venues</a:t>
            </a:r>
          </a:p>
        </p:txBody>
      </p:sp>
    </p:spTree>
    <p:extLst>
      <p:ext uri="{BB962C8B-B14F-4D97-AF65-F5344CB8AC3E}">
        <p14:creationId xmlns:p14="http://schemas.microsoft.com/office/powerpoint/2010/main" val="3204579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DB244-57DE-A34F-9F69-ADFF2DBFEB32}"/>
              </a:ext>
            </a:extLst>
          </p:cNvPr>
          <p:cNvSpPr>
            <a:spLocks noGrp="1"/>
          </p:cNvSpPr>
          <p:nvPr>
            <p:ph type="title"/>
          </p:nvPr>
        </p:nvSpPr>
        <p:spPr/>
        <p:txBody>
          <a:bodyPr/>
          <a:lstStyle/>
          <a:p>
            <a:r>
              <a:rPr lang="en-CN" dirty="0"/>
              <a:t>Methodology</a:t>
            </a:r>
          </a:p>
        </p:txBody>
      </p:sp>
      <p:sp>
        <p:nvSpPr>
          <p:cNvPr id="3" name="Content Placeholder 2">
            <a:extLst>
              <a:ext uri="{FF2B5EF4-FFF2-40B4-BE49-F238E27FC236}">
                <a16:creationId xmlns:a16="http://schemas.microsoft.com/office/drawing/2014/main" id="{FC2F3ADC-9BBC-5C4D-B750-EC2E8CEE106E}"/>
              </a:ext>
            </a:extLst>
          </p:cNvPr>
          <p:cNvSpPr>
            <a:spLocks noGrp="1"/>
          </p:cNvSpPr>
          <p:nvPr>
            <p:ph idx="1"/>
          </p:nvPr>
        </p:nvSpPr>
        <p:spPr>
          <a:xfrm>
            <a:off x="838199" y="1825625"/>
            <a:ext cx="10671313" cy="4351338"/>
          </a:xfrm>
        </p:spPr>
        <p:txBody>
          <a:bodyPr>
            <a:normAutofit/>
          </a:bodyPr>
          <a:lstStyle/>
          <a:p>
            <a:pPr marL="457200" indent="-457200">
              <a:lnSpc>
                <a:spcPct val="100000"/>
              </a:lnSpc>
              <a:buFont typeface="+mj-lt"/>
              <a:buAutoNum type="arabicPeriod"/>
            </a:pPr>
            <a:r>
              <a:rPr lang="en-US" sz="2000" dirty="0"/>
              <a:t>City partitioning</a:t>
            </a:r>
          </a:p>
          <a:p>
            <a:pPr marL="457200" lvl="1" indent="0">
              <a:buNone/>
            </a:pPr>
            <a:r>
              <a:rPr lang="en-US" sz="1200" dirty="0"/>
              <a:t>Create a hexagonal grid of cells: offset every other row, and adjust vertical row spacing so that every cell center is equally distant from all it's neighbors.</a:t>
            </a:r>
          </a:p>
          <a:p>
            <a:pPr marL="457200" lvl="1" indent="0">
              <a:buNone/>
            </a:pPr>
            <a:r>
              <a:rPr lang="en-US" sz="1200" dirty="0"/>
              <a:t>All following data manipulations are operated against each of the cells</a:t>
            </a:r>
          </a:p>
          <a:p>
            <a:pPr marL="457200" indent="-457200">
              <a:lnSpc>
                <a:spcPct val="100000"/>
              </a:lnSpc>
              <a:buFont typeface="+mj-lt"/>
              <a:buAutoNum type="arabicPeriod"/>
            </a:pPr>
            <a:r>
              <a:rPr lang="en-US" sz="2000" dirty="0"/>
              <a:t>Get all bubble tea shops and coffee shops/Cafe in each area cell</a:t>
            </a:r>
            <a:r>
              <a:rPr lang="zh-CN" altLang="en-US" sz="2000" dirty="0"/>
              <a:t> </a:t>
            </a:r>
            <a:r>
              <a:rPr lang="en-US" altLang="zh-CN" sz="2000" dirty="0"/>
              <a:t>using the foursquare API (category approach)</a:t>
            </a:r>
          </a:p>
          <a:p>
            <a:pPr marL="457200" indent="-457200">
              <a:lnSpc>
                <a:spcPct val="100000"/>
              </a:lnSpc>
              <a:buFont typeface="+mj-lt"/>
              <a:buAutoNum type="arabicPeriod"/>
            </a:pPr>
            <a:r>
              <a:rPr lang="en-US" sz="2000" dirty="0"/>
              <a:t>Find potential customer spots in each area cell with </a:t>
            </a:r>
            <a:r>
              <a:rPr lang="en-US" altLang="zh-CN" sz="2000" dirty="0"/>
              <a:t>foursquare API category approach (universities and companies)</a:t>
            </a:r>
          </a:p>
          <a:p>
            <a:pPr marL="457200" indent="-457200">
              <a:lnSpc>
                <a:spcPct val="100000"/>
              </a:lnSpc>
              <a:buFont typeface="+mj-lt"/>
              <a:buAutoNum type="arabicPeriod"/>
            </a:pPr>
            <a:r>
              <a:rPr lang="en-US" sz="2000" dirty="0"/>
              <a:t>Then we can calculate average number of customers (Entity of universities/companies) </a:t>
            </a:r>
          </a:p>
          <a:p>
            <a:pPr marL="457200" indent="-457200">
              <a:lnSpc>
                <a:spcPct val="100000"/>
              </a:lnSpc>
              <a:buFont typeface="+mj-lt"/>
              <a:buAutoNum type="arabicPeriod"/>
            </a:pPr>
            <a:r>
              <a:rPr lang="en-US" sz="2000" dirty="0"/>
              <a:t>Candidate place can be found among the areas that have highest customer/existing-biz ratio</a:t>
            </a:r>
          </a:p>
        </p:txBody>
      </p:sp>
    </p:spTree>
    <p:extLst>
      <p:ext uri="{BB962C8B-B14F-4D97-AF65-F5344CB8AC3E}">
        <p14:creationId xmlns:p14="http://schemas.microsoft.com/office/powerpoint/2010/main" val="1445256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5E4B972-59E6-D74F-A906-3C8A100C0033}"/>
              </a:ext>
            </a:extLst>
          </p:cNvPr>
          <p:cNvPicPr>
            <a:picLocks noChangeAspect="1"/>
          </p:cNvPicPr>
          <p:nvPr/>
        </p:nvPicPr>
        <p:blipFill>
          <a:blip r:embed="rId2"/>
          <a:stretch>
            <a:fillRect/>
          </a:stretch>
        </p:blipFill>
        <p:spPr>
          <a:xfrm>
            <a:off x="4131903" y="0"/>
            <a:ext cx="7933038" cy="6858000"/>
          </a:xfrm>
          <a:prstGeom prst="rect">
            <a:avLst/>
          </a:prstGeom>
        </p:spPr>
      </p:pic>
      <p:sp>
        <p:nvSpPr>
          <p:cNvPr id="5" name="Rectangle 4">
            <a:extLst>
              <a:ext uri="{FF2B5EF4-FFF2-40B4-BE49-F238E27FC236}">
                <a16:creationId xmlns:a16="http://schemas.microsoft.com/office/drawing/2014/main" id="{BC4F48D5-864D-B142-96C2-1D0EBE41E6AA}"/>
              </a:ext>
            </a:extLst>
          </p:cNvPr>
          <p:cNvSpPr/>
          <p:nvPr/>
        </p:nvSpPr>
        <p:spPr>
          <a:xfrm>
            <a:off x="445819" y="755777"/>
            <a:ext cx="2156360" cy="369332"/>
          </a:xfrm>
          <a:prstGeom prst="rect">
            <a:avLst/>
          </a:prstGeom>
        </p:spPr>
        <p:txBody>
          <a:bodyPr wrap="none">
            <a:spAutoFit/>
          </a:bodyPr>
          <a:lstStyle/>
          <a:p>
            <a:pPr marL="457200" indent="-457200">
              <a:lnSpc>
                <a:spcPct val="100000"/>
              </a:lnSpc>
              <a:buFont typeface="+mj-lt"/>
              <a:buAutoNum type="arabicPeriod"/>
            </a:pPr>
            <a:r>
              <a:rPr lang="en-US" dirty="0"/>
              <a:t>City partitioning</a:t>
            </a:r>
          </a:p>
        </p:txBody>
      </p:sp>
    </p:spTree>
    <p:extLst>
      <p:ext uri="{BB962C8B-B14F-4D97-AF65-F5344CB8AC3E}">
        <p14:creationId xmlns:p14="http://schemas.microsoft.com/office/powerpoint/2010/main" val="6289874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DB244-57DE-A34F-9F69-ADFF2DBFEB32}"/>
              </a:ext>
            </a:extLst>
          </p:cNvPr>
          <p:cNvSpPr>
            <a:spLocks noGrp="1"/>
          </p:cNvSpPr>
          <p:nvPr>
            <p:ph type="title"/>
          </p:nvPr>
        </p:nvSpPr>
        <p:spPr/>
        <p:txBody>
          <a:bodyPr/>
          <a:lstStyle/>
          <a:p>
            <a:r>
              <a:rPr lang="en-CN" dirty="0"/>
              <a:t>Result</a:t>
            </a:r>
          </a:p>
        </p:txBody>
      </p:sp>
      <p:sp>
        <p:nvSpPr>
          <p:cNvPr id="3" name="Content Placeholder 2">
            <a:extLst>
              <a:ext uri="{FF2B5EF4-FFF2-40B4-BE49-F238E27FC236}">
                <a16:creationId xmlns:a16="http://schemas.microsoft.com/office/drawing/2014/main" id="{FC2F3ADC-9BBC-5C4D-B750-EC2E8CEE106E}"/>
              </a:ext>
            </a:extLst>
          </p:cNvPr>
          <p:cNvSpPr>
            <a:spLocks noGrp="1"/>
          </p:cNvSpPr>
          <p:nvPr>
            <p:ph idx="1"/>
          </p:nvPr>
        </p:nvSpPr>
        <p:spPr>
          <a:xfrm>
            <a:off x="838199" y="1825625"/>
            <a:ext cx="10671313" cy="4351338"/>
          </a:xfrm>
        </p:spPr>
        <p:txBody>
          <a:bodyPr>
            <a:normAutofit/>
          </a:bodyPr>
          <a:lstStyle/>
          <a:p>
            <a:pPr marL="457200" indent="-457200">
              <a:lnSpc>
                <a:spcPct val="100000"/>
              </a:lnSpc>
              <a:buFont typeface="+mj-lt"/>
              <a:buAutoNum type="arabicPeriod"/>
            </a:pPr>
            <a:r>
              <a:rPr lang="en-US" sz="2000" dirty="0"/>
              <a:t>Existing business situation</a:t>
            </a:r>
          </a:p>
          <a:p>
            <a:pPr marL="457200" indent="-457200">
              <a:lnSpc>
                <a:spcPct val="100000"/>
              </a:lnSpc>
              <a:buFont typeface="+mj-lt"/>
              <a:buAutoNum type="arabicPeriod"/>
            </a:pPr>
            <a:r>
              <a:rPr lang="en-US" sz="2000" dirty="0"/>
              <a:t>Potential customer cluster situation</a:t>
            </a:r>
            <a:endParaRPr lang="en-US" altLang="zh-CN" sz="2000" dirty="0"/>
          </a:p>
          <a:p>
            <a:pPr marL="457200" indent="-457200">
              <a:lnSpc>
                <a:spcPct val="100000"/>
              </a:lnSpc>
              <a:buFont typeface="+mj-lt"/>
              <a:buAutoNum type="arabicPeriod"/>
            </a:pPr>
            <a:r>
              <a:rPr lang="en-US" sz="2000" dirty="0"/>
              <a:t>Candidate areas that have profit potential </a:t>
            </a:r>
          </a:p>
        </p:txBody>
      </p:sp>
    </p:spTree>
    <p:extLst>
      <p:ext uri="{BB962C8B-B14F-4D97-AF65-F5344CB8AC3E}">
        <p14:creationId xmlns:p14="http://schemas.microsoft.com/office/powerpoint/2010/main" val="36511902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3A00C73-1BE7-A243-A01F-35BCA84D2A1C}"/>
              </a:ext>
            </a:extLst>
          </p:cNvPr>
          <p:cNvPicPr>
            <a:picLocks noChangeAspect="1"/>
          </p:cNvPicPr>
          <p:nvPr/>
        </p:nvPicPr>
        <p:blipFill rotWithShape="1">
          <a:blip r:embed="rId2"/>
          <a:srcRect t="3553" r="9091" b="11220"/>
          <a:stretch/>
        </p:blipFill>
        <p:spPr>
          <a:xfrm>
            <a:off x="20" y="10"/>
            <a:ext cx="12191980" cy="6857990"/>
          </a:xfrm>
          <a:prstGeom prst="rect">
            <a:avLst/>
          </a:prstGeom>
        </p:spPr>
      </p:pic>
      <p:sp>
        <p:nvSpPr>
          <p:cNvPr id="13" name="Freeform: Shape 8">
            <a:extLst>
              <a:ext uri="{FF2B5EF4-FFF2-40B4-BE49-F238E27FC236}">
                <a16:creationId xmlns:a16="http://schemas.microsoft.com/office/drawing/2014/main" id="{E862BE82-D00D-42C1-BF16-93AA37870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0">
            <a:extLst>
              <a:ext uri="{FF2B5EF4-FFF2-40B4-BE49-F238E27FC236}">
                <a16:creationId xmlns:a16="http://schemas.microsoft.com/office/drawing/2014/main" id="{F6D92C2D-1D3D-4974-918C-06579FB35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3" y="-2"/>
            <a:ext cx="5441859" cy="5654940"/>
          </a:xfrm>
          <a:custGeom>
            <a:avLst/>
            <a:gdLst>
              <a:gd name="connsiteX0" fmla="*/ 0 w 5441859"/>
              <a:gd name="connsiteY0" fmla="*/ 0 h 5654940"/>
              <a:gd name="connsiteX1" fmla="*/ 4400492 w 5441859"/>
              <a:gd name="connsiteY1" fmla="*/ 0 h 5654940"/>
              <a:gd name="connsiteX2" fmla="*/ 4484767 w 5441859"/>
              <a:gd name="connsiteY2" fmla="*/ 76595 h 5654940"/>
              <a:gd name="connsiteX3" fmla="*/ 5441859 w 5441859"/>
              <a:gd name="connsiteY3" fmla="*/ 2387221 h 5654940"/>
              <a:gd name="connsiteX4" fmla="*/ 2174140 w 5441859"/>
              <a:gd name="connsiteY4" fmla="*/ 5654940 h 5654940"/>
              <a:gd name="connsiteX5" fmla="*/ 156693 w 5441859"/>
              <a:gd name="connsiteY5" fmla="*/ 4957981 h 5654940"/>
              <a:gd name="connsiteX6" fmla="*/ 0 w 5441859"/>
              <a:gd name="connsiteY6" fmla="*/ 4820612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0" y="0"/>
                </a:moveTo>
                <a:lnTo>
                  <a:pt x="4400492" y="0"/>
                </a:lnTo>
                <a:lnTo>
                  <a:pt x="4484767" y="76595"/>
                </a:lnTo>
                <a:cubicBezTo>
                  <a:pt x="5076108"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B4DB244-57DE-A34F-9F69-ADFF2DBFEB32}"/>
              </a:ext>
            </a:extLst>
          </p:cNvPr>
          <p:cNvSpPr>
            <a:spLocks noGrp="1"/>
          </p:cNvSpPr>
          <p:nvPr>
            <p:ph type="title"/>
          </p:nvPr>
        </p:nvSpPr>
        <p:spPr>
          <a:xfrm>
            <a:off x="750242" y="632990"/>
            <a:ext cx="4062643" cy="1043409"/>
          </a:xfrm>
        </p:spPr>
        <p:txBody>
          <a:bodyPr>
            <a:normAutofit/>
          </a:bodyPr>
          <a:lstStyle/>
          <a:p>
            <a:r>
              <a:rPr lang="en-CN" sz="3600"/>
              <a:t>Result</a:t>
            </a:r>
          </a:p>
        </p:txBody>
      </p:sp>
      <p:sp>
        <p:nvSpPr>
          <p:cNvPr id="3" name="Content Placeholder 2">
            <a:extLst>
              <a:ext uri="{FF2B5EF4-FFF2-40B4-BE49-F238E27FC236}">
                <a16:creationId xmlns:a16="http://schemas.microsoft.com/office/drawing/2014/main" id="{FC2F3ADC-9BBC-5C4D-B750-EC2E8CEE106E}"/>
              </a:ext>
            </a:extLst>
          </p:cNvPr>
          <p:cNvSpPr>
            <a:spLocks noGrp="1"/>
          </p:cNvSpPr>
          <p:nvPr>
            <p:ph idx="1"/>
          </p:nvPr>
        </p:nvSpPr>
        <p:spPr>
          <a:xfrm>
            <a:off x="520242" y="1774372"/>
            <a:ext cx="4062642" cy="2754086"/>
          </a:xfrm>
        </p:spPr>
        <p:txBody>
          <a:bodyPr anchor="t">
            <a:normAutofit/>
          </a:bodyPr>
          <a:lstStyle/>
          <a:p>
            <a:pPr marL="457200" indent="-457200">
              <a:buFont typeface="+mj-lt"/>
              <a:buAutoNum type="arabicPeriod"/>
            </a:pPr>
            <a:r>
              <a:rPr lang="en-US" sz="1800"/>
              <a:t>Existing business situation</a:t>
            </a:r>
          </a:p>
          <a:p>
            <a:pPr marL="742950" lvl="1" indent="-285750"/>
            <a:r>
              <a:rPr lang="en-US" sz="1800"/>
              <a:t>Total number of bubble tea shops: 32 </a:t>
            </a:r>
          </a:p>
          <a:p>
            <a:pPr marL="742950" lvl="1" indent="-285750"/>
            <a:r>
              <a:rPr lang="en-US" sz="1800"/>
              <a:t>Total number of other coffee shops or cafes: 0 </a:t>
            </a:r>
          </a:p>
          <a:p>
            <a:pPr marL="742950" lvl="1" indent="-285750"/>
            <a:r>
              <a:rPr lang="en-US" sz="1800"/>
              <a:t>Percentage of bubble tea shops in the tea/coffee biz: 100.00% </a:t>
            </a:r>
          </a:p>
        </p:txBody>
      </p:sp>
    </p:spTree>
    <p:extLst>
      <p:ext uri="{BB962C8B-B14F-4D97-AF65-F5344CB8AC3E}">
        <p14:creationId xmlns:p14="http://schemas.microsoft.com/office/powerpoint/2010/main" val="38449219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28ADF80-67D2-574C-87B7-EF88B123CDEE}"/>
              </a:ext>
            </a:extLst>
          </p:cNvPr>
          <p:cNvPicPr>
            <a:picLocks noChangeAspect="1"/>
          </p:cNvPicPr>
          <p:nvPr/>
        </p:nvPicPr>
        <p:blipFill rotWithShape="1">
          <a:blip r:embed="rId2"/>
          <a:srcRect t="12212" r="9091"/>
          <a:stretch/>
        </p:blipFill>
        <p:spPr>
          <a:xfrm>
            <a:off x="20" y="10"/>
            <a:ext cx="12191980" cy="6857990"/>
          </a:xfrm>
          <a:prstGeom prst="rect">
            <a:avLst/>
          </a:prstGeom>
        </p:spPr>
      </p:pic>
      <p:sp>
        <p:nvSpPr>
          <p:cNvPr id="9" name="Freeform: Shape 8">
            <a:extLst>
              <a:ext uri="{FF2B5EF4-FFF2-40B4-BE49-F238E27FC236}">
                <a16:creationId xmlns:a16="http://schemas.microsoft.com/office/drawing/2014/main" id="{E862BE82-D00D-42C1-BF16-93AA37870C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F6D92C2D-1D3D-4974-918C-06579FB35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3" y="-2"/>
            <a:ext cx="5441859" cy="5654940"/>
          </a:xfrm>
          <a:custGeom>
            <a:avLst/>
            <a:gdLst>
              <a:gd name="connsiteX0" fmla="*/ 0 w 5441859"/>
              <a:gd name="connsiteY0" fmla="*/ 0 h 5654940"/>
              <a:gd name="connsiteX1" fmla="*/ 4400492 w 5441859"/>
              <a:gd name="connsiteY1" fmla="*/ 0 h 5654940"/>
              <a:gd name="connsiteX2" fmla="*/ 4484767 w 5441859"/>
              <a:gd name="connsiteY2" fmla="*/ 76595 h 5654940"/>
              <a:gd name="connsiteX3" fmla="*/ 5441859 w 5441859"/>
              <a:gd name="connsiteY3" fmla="*/ 2387221 h 5654940"/>
              <a:gd name="connsiteX4" fmla="*/ 2174140 w 5441859"/>
              <a:gd name="connsiteY4" fmla="*/ 5654940 h 5654940"/>
              <a:gd name="connsiteX5" fmla="*/ 156693 w 5441859"/>
              <a:gd name="connsiteY5" fmla="*/ 4957981 h 5654940"/>
              <a:gd name="connsiteX6" fmla="*/ 0 w 5441859"/>
              <a:gd name="connsiteY6" fmla="*/ 4820612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0" y="0"/>
                </a:moveTo>
                <a:lnTo>
                  <a:pt x="4400492" y="0"/>
                </a:lnTo>
                <a:lnTo>
                  <a:pt x="4484767" y="76595"/>
                </a:lnTo>
                <a:cubicBezTo>
                  <a:pt x="5076108"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B4DB244-57DE-A34F-9F69-ADFF2DBFEB32}"/>
              </a:ext>
            </a:extLst>
          </p:cNvPr>
          <p:cNvSpPr>
            <a:spLocks noGrp="1"/>
          </p:cNvSpPr>
          <p:nvPr>
            <p:ph type="title"/>
          </p:nvPr>
        </p:nvSpPr>
        <p:spPr>
          <a:xfrm>
            <a:off x="750242" y="632990"/>
            <a:ext cx="4062643" cy="1043409"/>
          </a:xfrm>
        </p:spPr>
        <p:txBody>
          <a:bodyPr>
            <a:normAutofit/>
          </a:bodyPr>
          <a:lstStyle/>
          <a:p>
            <a:r>
              <a:rPr lang="en-CN" sz="3600"/>
              <a:t>Result</a:t>
            </a:r>
          </a:p>
        </p:txBody>
      </p:sp>
      <p:sp>
        <p:nvSpPr>
          <p:cNvPr id="3" name="Content Placeholder 2">
            <a:extLst>
              <a:ext uri="{FF2B5EF4-FFF2-40B4-BE49-F238E27FC236}">
                <a16:creationId xmlns:a16="http://schemas.microsoft.com/office/drawing/2014/main" id="{FC2F3ADC-9BBC-5C4D-B750-EC2E8CEE106E}"/>
              </a:ext>
            </a:extLst>
          </p:cNvPr>
          <p:cNvSpPr>
            <a:spLocks noGrp="1"/>
          </p:cNvSpPr>
          <p:nvPr>
            <p:ph idx="1"/>
          </p:nvPr>
        </p:nvSpPr>
        <p:spPr>
          <a:xfrm>
            <a:off x="520242" y="1774372"/>
            <a:ext cx="4062642" cy="2754086"/>
          </a:xfrm>
        </p:spPr>
        <p:txBody>
          <a:bodyPr anchor="t">
            <a:normAutofit/>
          </a:bodyPr>
          <a:lstStyle/>
          <a:p>
            <a:pPr marL="457200" indent="-457200">
              <a:buFont typeface="+mj-lt"/>
              <a:buAutoNum type="arabicPeriod"/>
            </a:pPr>
            <a:r>
              <a:rPr lang="en-US" sz="1800" dirty="0">
                <a:solidFill>
                  <a:schemeClr val="bg1"/>
                </a:solidFill>
              </a:rPr>
              <a:t>Existing business situation</a:t>
            </a:r>
          </a:p>
          <a:p>
            <a:pPr marL="457200" indent="-457200">
              <a:buFont typeface="+mj-lt"/>
              <a:buAutoNum type="arabicPeriod"/>
            </a:pPr>
            <a:r>
              <a:rPr lang="en-US" sz="1800" dirty="0"/>
              <a:t>Potential customer cluster situation</a:t>
            </a:r>
          </a:p>
          <a:p>
            <a:pPr lvl="1"/>
            <a:r>
              <a:rPr lang="en-US" sz="1800" dirty="0"/>
              <a:t>Total number of universities: 199</a:t>
            </a:r>
            <a:endParaRPr lang="en-US" altLang="zh-CN" sz="1800" dirty="0"/>
          </a:p>
        </p:txBody>
      </p:sp>
    </p:spTree>
    <p:extLst>
      <p:ext uri="{BB962C8B-B14F-4D97-AF65-F5344CB8AC3E}">
        <p14:creationId xmlns:p14="http://schemas.microsoft.com/office/powerpoint/2010/main" val="22316014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67920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TotalTime>
  <Words>381</Words>
  <Application>Microsoft Macintosh PowerPoint</Application>
  <PresentationFormat>Widescreen</PresentationFormat>
  <Paragraphs>39</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Capstone Project - The Battle of Neighborhoods </vt:lpstr>
      <vt:lpstr>Introduction/Business Problem</vt:lpstr>
      <vt:lpstr>Data Descritpion</vt:lpstr>
      <vt:lpstr>Methodology</vt:lpstr>
      <vt:lpstr>PowerPoint Presentation</vt:lpstr>
      <vt:lpstr>Result</vt:lpstr>
      <vt:lpstr>Result</vt:lpstr>
      <vt:lpstr>Result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Neighborhoods </dc:title>
  <dc:creator>XUE BO</dc:creator>
  <cp:lastModifiedBy>XUE BO</cp:lastModifiedBy>
  <cp:revision>3</cp:revision>
  <dcterms:created xsi:type="dcterms:W3CDTF">2020-04-06T17:08:57Z</dcterms:created>
  <dcterms:modified xsi:type="dcterms:W3CDTF">2020-04-06T18:26:53Z</dcterms:modified>
</cp:coreProperties>
</file>